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9" r:id="rId4"/>
    <p:sldId id="257" r:id="rId5"/>
    <p:sldId id="260" r:id="rId6"/>
    <p:sldId id="264" r:id="rId7"/>
    <p:sldId id="266" r:id="rId8"/>
    <p:sldId id="265" r:id="rId9"/>
    <p:sldId id="267" r:id="rId10"/>
    <p:sldId id="268" r:id="rId11"/>
    <p:sldId id="258" r:id="rId12"/>
    <p:sldId id="261" r:id="rId13"/>
    <p:sldId id="262" r:id="rId14"/>
    <p:sldId id="263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3/14/2018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72480" y="914400"/>
            <a:ext cx="7051419" cy="970478"/>
          </a:xfrm>
          <a:prstGeom prst="round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dirty="0">
                <a:latin typeface="Imprint MT Shadow" panose="04020605060303030202" pitchFamily="82" charset="0"/>
                <a:ea typeface="Tahoma" pitchFamily="34" charset="0"/>
                <a:cs typeface="Calibri" pitchFamily="34" charset="0"/>
              </a:rPr>
              <a:t>TR</a:t>
            </a:r>
            <a:r>
              <a:rPr lang="vi-VN" b="1" dirty="0">
                <a:latin typeface="Imprint MT Shadow" panose="04020605060303030202" pitchFamily="82" charset="0"/>
                <a:ea typeface="Tahoma" pitchFamily="34" charset="0"/>
                <a:cs typeface="Calibri" pitchFamily="34" charset="0"/>
              </a:rPr>
              <a:t>ƯỜNG CAO ĐẲNG LÝ TỰ TRỌNG</a:t>
            </a:r>
          </a:p>
          <a:p>
            <a:pPr algn="ctr">
              <a:lnSpc>
                <a:spcPct val="150000"/>
              </a:lnSpc>
            </a:pPr>
            <a:r>
              <a:rPr lang="vi-VN" sz="1600" b="1" dirty="0">
                <a:latin typeface="Imprint MT Shadow" panose="04020605060303030202" pitchFamily="82" charset="0"/>
                <a:ea typeface="Tahoma" pitchFamily="34" charset="0"/>
                <a:cs typeface="Calibri" pitchFamily="34" charset="0"/>
              </a:rPr>
              <a:t>KHOA KHOA HỌC CƠ BẢN</a:t>
            </a:r>
            <a:endParaRPr lang="en-US" sz="1600" b="1" dirty="0">
              <a:latin typeface="Imprint MT Shadow" panose="04020605060303030202" pitchFamily="82" charset="0"/>
              <a:ea typeface="Tahoma" pitchFamily="34" charset="0"/>
              <a:cs typeface="Calibri" pitchFamily="34" charset="0"/>
            </a:endParaRPr>
          </a:p>
        </p:txBody>
      </p:sp>
      <p:pic>
        <p:nvPicPr>
          <p:cNvPr id="1026" name="Picture 2" descr="Image result for cao đẳng lý tự trọng logo">
            <a:extLst>
              <a:ext uri="{FF2B5EF4-FFF2-40B4-BE49-F238E27FC236}">
                <a16:creationId xmlns:a16="http://schemas.microsoft.com/office/drawing/2014/main" id="{C88DD979-3CDE-48FD-8DCB-272418F41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04" y="452505"/>
            <a:ext cx="2141295" cy="161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FB4AAC1-7CB7-47AA-AF53-48EE89AA5BAC}"/>
              </a:ext>
            </a:extLst>
          </p:cNvPr>
          <p:cNvSpPr txBox="1"/>
          <p:nvPr/>
        </p:nvSpPr>
        <p:spPr>
          <a:xfrm>
            <a:off x="771525" y="2057400"/>
            <a:ext cx="7600950" cy="367760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Bậc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đào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tạo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: Cao </a:t>
            </a: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đẳng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chuyên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nghiệp</a:t>
            </a:r>
            <a:endParaRPr lang="en-US" sz="2800" b="1" dirty="0">
              <a:latin typeface="Georgia" panose="02040502050405020303" pitchFamily="18" charset="0"/>
              <a:ea typeface="Tahoma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Môn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học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: AVCN </a:t>
            </a: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Kĩ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thuật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Nhiệt</a:t>
            </a:r>
            <a:endParaRPr lang="en-US" sz="2800" b="1" dirty="0">
              <a:latin typeface="Georgia" panose="02040502050405020303" pitchFamily="18" charset="0"/>
              <a:ea typeface="Tahoma" pitchFamily="34" charset="0"/>
              <a:cs typeface="Calibri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Giảng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viên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: TRẦN THANH TRÚC</a:t>
            </a:r>
          </a:p>
          <a:p>
            <a:pPr>
              <a:lnSpc>
                <a:spcPct val="150000"/>
              </a:lnSpc>
            </a:pP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Năm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 </a:t>
            </a: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học</a:t>
            </a:r>
            <a:r>
              <a:rPr lang="en-US" sz="2800" b="1" dirty="0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: 2017-2018</a:t>
            </a:r>
          </a:p>
          <a:p>
            <a:pPr>
              <a:lnSpc>
                <a:spcPct val="150000"/>
              </a:lnSpc>
            </a:pPr>
            <a:r>
              <a:rPr lang="en-US" sz="2800" b="1" dirty="0" err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Lớp</a:t>
            </a:r>
            <a:r>
              <a:rPr lang="en-US" sz="2800" b="1">
                <a:latin typeface="Georgia" panose="02040502050405020303" pitchFamily="18" charset="0"/>
                <a:ea typeface="Tahoma" pitchFamily="34" charset="0"/>
                <a:cs typeface="Calibri" pitchFamily="34" charset="0"/>
              </a:rPr>
              <a:t>: 15CĐ-ĐL1, 15CĐ-ĐL2</a:t>
            </a:r>
            <a:endParaRPr lang="en-US" sz="2400" b="1" dirty="0">
              <a:latin typeface="Georgia" panose="02040502050405020303" pitchFamily="18" charset="0"/>
              <a:ea typeface="Tahoma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390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ình ảnh có liên qu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95600"/>
            <a:ext cx="9128756" cy="39624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33800" y="2362200"/>
            <a:ext cx="5410200" cy="1470025"/>
          </a:xfrm>
        </p:spPr>
        <p:txBody>
          <a:bodyPr>
            <a:normAutofit fontScale="90000"/>
          </a:bodyPr>
          <a:lstStyle/>
          <a:p>
            <a:r>
              <a:rPr lang="en-US" dirty="0"/>
              <a:t>Unit 3:</a:t>
            </a:r>
            <a:br>
              <a:rPr lang="en-US" dirty="0"/>
            </a:br>
            <a:r>
              <a:rPr lang="en-US" sz="6000" dirty="0">
                <a:latin typeface="Algerian" pitchFamily="82" charset="0"/>
              </a:rPr>
              <a:t>REFRIGERATOR</a:t>
            </a:r>
            <a:endParaRPr lang="vi-VN" sz="6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Hình ảnh có liên qu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304800"/>
            <a:ext cx="6437225" cy="6248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Kết quả hình ảnh cho refrigerator components"/>
          <p:cNvPicPr>
            <a:picLocks noChangeAspect="1" noChangeArrowheads="1"/>
          </p:cNvPicPr>
          <p:nvPr/>
        </p:nvPicPr>
        <p:blipFill>
          <a:blip r:embed="rId2"/>
          <a:srcRect b="3333"/>
          <a:stretch>
            <a:fillRect/>
          </a:stretch>
        </p:blipFill>
        <p:spPr bwMode="auto">
          <a:xfrm>
            <a:off x="1524000" y="0"/>
            <a:ext cx="626179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Algerian" pitchFamily="82" charset="0"/>
              </a:rPr>
              <a:t>VOCABULARY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600200" y="1066800"/>
            <a:ext cx="69342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/>
              <a:t>compressor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/>
              <a:t>condenser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/>
              <a:t>capillary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/>
              <a:t>evaporator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/>
              <a:t>refrigerant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/>
              <a:t>refrigeration progress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600" dirty="0"/>
              <a:t>over-frozen</a:t>
            </a:r>
            <a:endParaRPr lang="vi-VN" sz="36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Algerian" pitchFamily="82" charset="0"/>
              </a:rPr>
              <a:t>VOCABULARY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6020527"/>
            <a:ext cx="6934200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/>
              <a:t>compressor</a:t>
            </a:r>
          </a:p>
        </p:txBody>
      </p:sp>
      <p:pic>
        <p:nvPicPr>
          <p:cNvPr id="18434" name="Picture 2" descr="Kết quả hình ảnh cho refrigerator compress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1447800"/>
            <a:ext cx="4762500" cy="4762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Algerian" pitchFamily="82" charset="0"/>
              </a:rPr>
              <a:t>VOCABULARY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6020527"/>
            <a:ext cx="6934200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/>
              <a:t>condenser</a:t>
            </a:r>
          </a:p>
        </p:txBody>
      </p:sp>
      <p:pic>
        <p:nvPicPr>
          <p:cNvPr id="23554" name="Picture 2" descr="Kết quả hình ảnh cho refrigerator condens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95600" y="1447800"/>
            <a:ext cx="3429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Algerian" pitchFamily="82" charset="0"/>
              </a:rPr>
              <a:t>VOCABULARY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6020527"/>
            <a:ext cx="6934200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/>
              <a:t>capillary</a:t>
            </a:r>
          </a:p>
        </p:txBody>
      </p:sp>
      <p:pic>
        <p:nvPicPr>
          <p:cNvPr id="23556" name="Picture 4" descr="Kết quả hình ảnh cho capillary tub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1828800"/>
            <a:ext cx="6172200" cy="40605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Algerian" pitchFamily="82" charset="0"/>
              </a:rPr>
              <a:t>VOCABULARY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6020527"/>
            <a:ext cx="6934200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/>
              <a:t>evaporator</a:t>
            </a:r>
          </a:p>
        </p:txBody>
      </p:sp>
      <p:pic>
        <p:nvPicPr>
          <p:cNvPr id="25602" name="Picture 2" descr="Hình ảnh có liên qua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09800" y="1447800"/>
            <a:ext cx="4648200" cy="48573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Algerian" pitchFamily="82" charset="0"/>
              </a:rPr>
              <a:t>VOCABULARY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6020527"/>
            <a:ext cx="6934200" cy="8374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/>
              <a:t>refrigerants</a:t>
            </a:r>
          </a:p>
        </p:txBody>
      </p:sp>
      <p:pic>
        <p:nvPicPr>
          <p:cNvPr id="26626" name="Picture 2" descr="Kết quả hình ảnh cho refrigeran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52600" y="1752600"/>
            <a:ext cx="5867400" cy="4191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Kết quả hình ảnh cho refrigerator component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1618"/>
            <a:ext cx="9144000" cy="66501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Algerian" pitchFamily="82" charset="0"/>
              </a:rPr>
              <a:t>Language study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28600" y="1752600"/>
            <a:ext cx="8382000" cy="83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/>
              <a:t>When/ If +       </a:t>
            </a:r>
            <a:r>
              <a:rPr lang="en-US" sz="3600" b="1" dirty="0"/>
              <a:t>action</a:t>
            </a:r>
            <a:r>
              <a:rPr lang="en-US" sz="3600" dirty="0"/>
              <a:t>,                      </a:t>
            </a:r>
            <a:r>
              <a:rPr lang="en-US" sz="3600" b="1" dirty="0"/>
              <a:t>result</a:t>
            </a:r>
            <a:r>
              <a:rPr lang="en-US" sz="3600" dirty="0"/>
              <a:t>.</a:t>
            </a:r>
            <a:endParaRPr lang="vi-VN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1828800" y="2667000"/>
            <a:ext cx="3657600" cy="83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/>
              <a:t>(present tense)</a:t>
            </a:r>
            <a:endParaRPr lang="vi-VN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5486400" y="2671317"/>
            <a:ext cx="3657600" cy="83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dirty="0"/>
              <a:t>(present tense)</a:t>
            </a:r>
            <a:endParaRPr lang="vi-VN" sz="3600" dirty="0"/>
          </a:p>
        </p:txBody>
      </p:sp>
      <p:sp>
        <p:nvSpPr>
          <p:cNvPr id="9" name="Rectangle 8"/>
          <p:cNvSpPr/>
          <p:nvPr/>
        </p:nvSpPr>
        <p:spPr>
          <a:xfrm>
            <a:off x="228600" y="1828800"/>
            <a:ext cx="8610600" cy="1905000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0" name="TextBox 9"/>
          <p:cNvSpPr txBox="1"/>
          <p:nvPr/>
        </p:nvSpPr>
        <p:spPr>
          <a:xfrm>
            <a:off x="304800" y="4343400"/>
            <a:ext cx="83820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i="1" dirty="0"/>
              <a:t>If a liquid </a:t>
            </a:r>
            <a:r>
              <a:rPr lang="en-US" sz="3200" b="1" i="1" dirty="0"/>
              <a:t>is</a:t>
            </a:r>
            <a:r>
              <a:rPr lang="en-US" sz="3200" i="1" dirty="0"/>
              <a:t> heated, it </a:t>
            </a:r>
            <a:r>
              <a:rPr lang="en-US" sz="3200" b="1" i="1" dirty="0"/>
              <a:t>changes</a:t>
            </a:r>
            <a:r>
              <a:rPr lang="en-US" sz="3200" i="1" dirty="0"/>
              <a:t> to a gas or </a:t>
            </a:r>
            <a:r>
              <a:rPr lang="en-US" sz="3200" i="1" dirty="0" err="1"/>
              <a:t>vapour</a:t>
            </a:r>
            <a:r>
              <a:rPr lang="en-US" sz="3200" i="1" dirty="0"/>
              <a:t>.</a:t>
            </a:r>
            <a:endParaRPr lang="vi-VN" sz="3200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5257800"/>
            <a:ext cx="838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i="1" dirty="0"/>
              <a:t>When a gas </a:t>
            </a:r>
            <a:r>
              <a:rPr lang="en-US" sz="3200" b="1" i="1" dirty="0"/>
              <a:t>is</a:t>
            </a:r>
            <a:r>
              <a:rPr lang="en-US" sz="3200" i="1" dirty="0"/>
              <a:t> allowed to expand, it </a:t>
            </a:r>
            <a:r>
              <a:rPr lang="en-US" sz="3200" b="1" i="1" dirty="0"/>
              <a:t>cools</a:t>
            </a:r>
            <a:r>
              <a:rPr lang="en-US" sz="3200" i="1" dirty="0"/>
              <a:t> down.</a:t>
            </a:r>
            <a:endParaRPr lang="vi-VN" sz="3200" i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Algerian" pitchFamily="82" charset="0"/>
              </a:rPr>
              <a:t>Word study</a:t>
            </a:r>
            <a:endParaRPr lang="vi-VN" sz="4000" dirty="0"/>
          </a:p>
        </p:txBody>
      </p:sp>
      <p:sp>
        <p:nvSpPr>
          <p:cNvPr id="9" name="Rectangle 8"/>
          <p:cNvSpPr/>
          <p:nvPr/>
        </p:nvSpPr>
        <p:spPr>
          <a:xfrm>
            <a:off x="1371600" y="1828800"/>
            <a:ext cx="1752600" cy="533400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VERB</a:t>
            </a:r>
            <a:endParaRPr lang="vi-VN" sz="2800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715000" y="1828800"/>
            <a:ext cx="1752600" cy="533400"/>
          </a:xfrm>
          <a:prstGeom prst="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</a:rPr>
              <a:t>NOUN</a:t>
            </a:r>
            <a:endParaRPr lang="vi-VN" sz="2800" b="1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85800" y="26670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/>
              <a:t>compress</a:t>
            </a:r>
            <a:endParaRPr lang="vi-VN" sz="3200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685800" y="33528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/>
              <a:t>refrigerate</a:t>
            </a:r>
            <a:endParaRPr lang="vi-VN" sz="3200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762000" y="41148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/>
              <a:t>condense</a:t>
            </a:r>
            <a:endParaRPr lang="vi-VN" sz="3200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5181600" y="26670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/>
              <a:t>compressor</a:t>
            </a:r>
            <a:endParaRPr lang="vi-VN" sz="3200" i="1" dirty="0"/>
          </a:p>
        </p:txBody>
      </p:sp>
      <p:sp>
        <p:nvSpPr>
          <p:cNvPr id="17" name="TextBox 16"/>
          <p:cNvSpPr txBox="1"/>
          <p:nvPr/>
        </p:nvSpPr>
        <p:spPr>
          <a:xfrm>
            <a:off x="5181600" y="33528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/>
              <a:t>refrigerator</a:t>
            </a:r>
            <a:endParaRPr lang="vi-VN" sz="3200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5257800" y="41148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/>
              <a:t>condenser</a:t>
            </a:r>
            <a:endParaRPr lang="vi-VN" sz="3200" i="1" dirty="0"/>
          </a:p>
        </p:txBody>
      </p:sp>
      <p:sp>
        <p:nvSpPr>
          <p:cNvPr id="19" name="TextBox 18"/>
          <p:cNvSpPr txBox="1"/>
          <p:nvPr/>
        </p:nvSpPr>
        <p:spPr>
          <a:xfrm>
            <a:off x="685800" y="48768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/>
              <a:t>…</a:t>
            </a:r>
            <a:endParaRPr lang="vi-VN" sz="3200" i="1" dirty="0"/>
          </a:p>
        </p:txBody>
      </p:sp>
      <p:sp>
        <p:nvSpPr>
          <p:cNvPr id="20" name="TextBox 19"/>
          <p:cNvSpPr txBox="1"/>
          <p:nvPr/>
        </p:nvSpPr>
        <p:spPr>
          <a:xfrm>
            <a:off x="5181600" y="4800600"/>
            <a:ext cx="2971800" cy="7514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i="1" dirty="0"/>
              <a:t>…</a:t>
            </a:r>
            <a:endParaRPr lang="vi-VN" sz="3200" i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0"/>
            <a:ext cx="9144000" cy="1289930"/>
            <a:chOff x="0" y="0"/>
            <a:chExt cx="9144000" cy="1289930"/>
          </a:xfrm>
        </p:grpSpPr>
        <p:pic>
          <p:nvPicPr>
            <p:cNvPr id="2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2971800" cy="1289930"/>
            </a:xfrm>
            <a:prstGeom prst="rect">
              <a:avLst/>
            </a:prstGeom>
            <a:noFill/>
          </p:spPr>
        </p:pic>
        <p:pic>
          <p:nvPicPr>
            <p:cNvPr id="3" name="Picture 2" descr="Hình ảnh có liên quan"/>
            <p:cNvPicPr>
              <a:picLocks noChangeAspect="1" noChangeArrowheads="1"/>
            </p:cNvPicPr>
            <p:nvPr/>
          </p:nvPicPr>
          <p:blipFill>
            <a:blip r:embed="rId2"/>
            <a:srcRect l="71795"/>
            <a:stretch>
              <a:fillRect/>
            </a:stretch>
          </p:blipFill>
          <p:spPr bwMode="auto">
            <a:xfrm>
              <a:off x="2895600" y="0"/>
              <a:ext cx="6248400" cy="1289930"/>
            </a:xfrm>
            <a:prstGeom prst="rect">
              <a:avLst/>
            </a:prstGeom>
            <a:noFill/>
          </p:spPr>
        </p:pic>
      </p:grpSp>
      <p:sp>
        <p:nvSpPr>
          <p:cNvPr id="5" name="TextBox 4"/>
          <p:cNvSpPr txBox="1"/>
          <p:nvPr/>
        </p:nvSpPr>
        <p:spPr>
          <a:xfrm>
            <a:off x="2438400" y="304800"/>
            <a:ext cx="609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Algerian" pitchFamily="82" charset="0"/>
              </a:rPr>
              <a:t>writing</a:t>
            </a:r>
            <a:endParaRPr lang="vi-VN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1143000" y="2590800"/>
            <a:ext cx="6934200" cy="1839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dirty="0"/>
              <a:t>Describe the refrigerator process </a:t>
            </a:r>
            <a:endParaRPr lang="vi-VN" sz="4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ình ảnh có liên qu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95600"/>
            <a:ext cx="9128756" cy="39624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33800" y="2133600"/>
            <a:ext cx="5410200" cy="1470025"/>
          </a:xfrm>
        </p:spPr>
        <p:txBody>
          <a:bodyPr>
            <a:normAutofit/>
          </a:bodyPr>
          <a:lstStyle/>
          <a:p>
            <a:r>
              <a:rPr lang="en-US" sz="6000" dirty="0">
                <a:latin typeface="Algerian" pitchFamily="82" charset="0"/>
              </a:rPr>
              <a:t>THANK YOU !</a:t>
            </a:r>
            <a:endParaRPr lang="vi-VN" sz="67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128</Words>
  <Application>Microsoft Office PowerPoint</Application>
  <PresentationFormat>On-screen Show (4:3)</PresentationFormat>
  <Paragraphs>46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Algerian</vt:lpstr>
      <vt:lpstr>Arial</vt:lpstr>
      <vt:lpstr>Calibri</vt:lpstr>
      <vt:lpstr>Georgia</vt:lpstr>
      <vt:lpstr>Imprint MT Shadow</vt:lpstr>
      <vt:lpstr>Tahoma</vt:lpstr>
      <vt:lpstr>Times New Roman</vt:lpstr>
      <vt:lpstr>Wingdings</vt:lpstr>
      <vt:lpstr>Office Theme</vt:lpstr>
      <vt:lpstr>PowerPoint Presentation</vt:lpstr>
      <vt:lpstr>Unit 3: REFRIGERATOR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 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PC</dc:creator>
  <cp:lastModifiedBy>Fish</cp:lastModifiedBy>
  <cp:revision>12</cp:revision>
  <dcterms:created xsi:type="dcterms:W3CDTF">2006-08-16T00:00:00Z</dcterms:created>
  <dcterms:modified xsi:type="dcterms:W3CDTF">2018-03-14T14:12:50Z</dcterms:modified>
</cp:coreProperties>
</file>